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erriweather" panose="00000500000000000000" pitchFamily="2" charset="0"/>
      <p:regular r:id="rId11"/>
      <p:bold r:id="rId12"/>
    </p:embeddedFont>
    <p:embeddedFont>
      <p:font typeface="Merriweather Bold" panose="00000800000000000000" pitchFamily="2" charset="0"/>
      <p:bold r:id="rId13"/>
    </p:embeddedFont>
  </p:embeddedFontLst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4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341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491" y="1542098"/>
            <a:ext cx="4869299" cy="514528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3798" y="1918335"/>
            <a:ext cx="7416403" cy="2128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Ruteo Dinámico en Redes</a:t>
            </a:r>
            <a:endParaRPr lang="en-US" sz="6700" dirty="0"/>
          </a:p>
        </p:txBody>
      </p:sp>
      <p:sp>
        <p:nvSpPr>
          <p:cNvPr id="5" name="Text 1"/>
          <p:cNvSpPr/>
          <p:nvPr/>
        </p:nvSpPr>
        <p:spPr>
          <a:xfrm>
            <a:off x="863798" y="4417338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ruteo dinámico es una técnica esencial en redes que permite que los dispositivos descubran y actualicen automáticamente las rutas óptimas para el tráfico de red.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863798" y="5756017"/>
            <a:ext cx="3140495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Jorge Parra Hidalgo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834" y="1025723"/>
            <a:ext cx="7608332" cy="1371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Introducción al Ruteo Dinámico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7834" y="2725936"/>
            <a:ext cx="7608332" cy="1052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diferencia del ruteo estático, donde las rutas se configuran manualmente, el ruteo dinámico utiliza protocolos para intercambiar información de rutas entre los dispositivos de red.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67834" y="4272558"/>
            <a:ext cx="493633" cy="49363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6" name="Text 3"/>
          <p:cNvSpPr/>
          <p:nvPr/>
        </p:nvSpPr>
        <p:spPr>
          <a:xfrm>
            <a:off x="942142" y="4354830"/>
            <a:ext cx="144899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1480780" y="4272558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Protocolos de Ruteo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480780" y="4746784"/>
            <a:ext cx="2981563" cy="24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protocolos de ruteo dinámico, como RIP, OSPF y BGP, permiten que los routers compartan información de rutas y actualicen las tablas de ruteo de forma dinámica.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4681657" y="4272558"/>
            <a:ext cx="493633" cy="49363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10" name="Text 7"/>
          <p:cNvSpPr/>
          <p:nvPr/>
        </p:nvSpPr>
        <p:spPr>
          <a:xfrm>
            <a:off x="4830008" y="4354830"/>
            <a:ext cx="19681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5394603" y="4272558"/>
            <a:ext cx="2742486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Rutas Óptimas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5394603" y="4746784"/>
            <a:ext cx="2981563" cy="24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routers utilizan algoritmos de ruteo dinámico para calcular las rutas más eficientes basadas en métricas como el costo, la latencia y la capacidad de la red.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608415"/>
            <a:ext cx="8698230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Ventajas del Ruteo Dinámico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87333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ruteo dinámico ofrece varias ventajas en comparación con el ruteo estático.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79261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Escalabilidad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63798" y="4424958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ruteo dinámico se adapta a las redes en crecimiento, ya que los routers pueden descubrir y aprender nuevas rutas automáticamente.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576" y="379261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Tolerancia a Fallos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5372576" y="4424958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routers pueden detectar y reaccionar a los cambios en la red, como la falla de un enlace, redirigir el tráfico a través de rutas alternativas.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379261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Optimización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9881354" y="4424958"/>
            <a:ext cx="3898940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ruteo dinámico ajusta las rutas de forma dinámica para garantizar un uso eficiente de los recursos de la red y un rendimiento óptimo.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9950" y="755333"/>
            <a:ext cx="7576899" cy="13992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Protocolos de Ruteo Dinámico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69950" y="2490311"/>
            <a:ext cx="7576899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Existen diferentes protocolos de ruteo dinámico diseñados para diferentes escenarios y necesidades de red.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69950" y="3458408"/>
            <a:ext cx="7576899" cy="4015740"/>
          </a:xfrm>
          <a:prstGeom prst="roundRect">
            <a:avLst>
              <a:gd name="adj" fmla="val 23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6" name="Shape 3"/>
          <p:cNvSpPr/>
          <p:nvPr/>
        </p:nvSpPr>
        <p:spPr>
          <a:xfrm>
            <a:off x="6277570" y="3466028"/>
            <a:ext cx="7561659" cy="64198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7" name="Text 4"/>
          <p:cNvSpPr/>
          <p:nvPr/>
        </p:nvSpPr>
        <p:spPr>
          <a:xfrm>
            <a:off x="6501408" y="3607951"/>
            <a:ext cx="3329345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6048" y="3607951"/>
            <a:ext cx="3329345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Descripción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77570" y="4108013"/>
            <a:ext cx="7561659" cy="100012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10" name="Text 7"/>
          <p:cNvSpPr/>
          <p:nvPr/>
        </p:nvSpPr>
        <p:spPr>
          <a:xfrm>
            <a:off x="6501408" y="4249936"/>
            <a:ext cx="3329345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RIP (Routing Information Protocol)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6048" y="4249936"/>
            <a:ext cx="3329345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 simple para redes pequeñas y medianas.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77570" y="5108138"/>
            <a:ext cx="7561659" cy="100012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13" name="Text 10"/>
          <p:cNvSpPr/>
          <p:nvPr/>
        </p:nvSpPr>
        <p:spPr>
          <a:xfrm>
            <a:off x="6501408" y="5250061"/>
            <a:ext cx="3329345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OSPF (Open Shortest Path First)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6048" y="5250061"/>
            <a:ext cx="3329345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 más complejo para redes grandes y complejas.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277570" y="6108263"/>
            <a:ext cx="7561659" cy="13582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16" name="Text 13"/>
          <p:cNvSpPr/>
          <p:nvPr/>
        </p:nvSpPr>
        <p:spPr>
          <a:xfrm>
            <a:off x="6501408" y="6250186"/>
            <a:ext cx="3329345" cy="716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BGP (Border Gateway Protocol)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286048" y="6250186"/>
            <a:ext cx="3329345" cy="1074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Protocolo utilizado para conectar diferentes redes autónomas en Internet.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987" y="854631"/>
            <a:ext cx="7459385" cy="618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Algoritmos de Ruteo Dinámico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178987" y="1769745"/>
            <a:ext cx="7758827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algoritmos de ruteo dinámico se utilizan para calcular las rutas óptimas entre los dispositivos de red.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987" y="2625447"/>
            <a:ext cx="989409" cy="158317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65219" y="2823329"/>
            <a:ext cx="2626043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Algoritmo de Dijkstra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7465219" y="3251240"/>
            <a:ext cx="647259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Encuentra la ruta más corta entre dos nodos en un gráfico.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987" y="4208621"/>
            <a:ext cx="989409" cy="158317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65219" y="4406503"/>
            <a:ext cx="3395186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Algoritmo de Bellman-Ford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7465219" y="4834414"/>
            <a:ext cx="647259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Encuentra la ruta más corta en un gráfico que puede contener pesos negativos.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8987" y="5791795"/>
            <a:ext cx="989409" cy="158317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65219" y="5989677"/>
            <a:ext cx="3429953" cy="309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Algoritmo de Spanning Tree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7465219" y="6417588"/>
            <a:ext cx="647259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Encuentra un árbol de expansión mínimo que conecta todos los nodos en un gráfico.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9507" y="2270641"/>
            <a:ext cx="4995267" cy="368819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7467" y="563761"/>
            <a:ext cx="7769066" cy="1227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Implementación del Ruteo Dinámico</a:t>
            </a:r>
            <a:endParaRPr lang="en-US" sz="3850" dirty="0"/>
          </a:p>
        </p:txBody>
      </p:sp>
      <p:sp>
        <p:nvSpPr>
          <p:cNvPr id="5" name="Text 1"/>
          <p:cNvSpPr/>
          <p:nvPr/>
        </p:nvSpPr>
        <p:spPr>
          <a:xfrm>
            <a:off x="687467" y="2085856"/>
            <a:ext cx="7769066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implementación del ruteo dinámico requiere la configuración de los protocolos de ruteo en los routers de la red.</a:t>
            </a:r>
            <a:endParaRPr lang="en-US" sz="1500" dirty="0"/>
          </a:p>
        </p:txBody>
      </p:sp>
      <p:sp>
        <p:nvSpPr>
          <p:cNvPr id="6" name="Shape 2"/>
          <p:cNvSpPr/>
          <p:nvPr/>
        </p:nvSpPr>
        <p:spPr>
          <a:xfrm>
            <a:off x="970598" y="2935367"/>
            <a:ext cx="22860" cy="4730353"/>
          </a:xfrm>
          <a:prstGeom prst="roundRect">
            <a:avLst>
              <a:gd name="adj" fmla="val 360875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7" name="Shape 3"/>
          <p:cNvSpPr/>
          <p:nvPr/>
        </p:nvSpPr>
        <p:spPr>
          <a:xfrm>
            <a:off x="1180088" y="3365659"/>
            <a:ext cx="687467" cy="22860"/>
          </a:xfrm>
          <a:prstGeom prst="roundRect">
            <a:avLst>
              <a:gd name="adj" fmla="val 360875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8" name="Shape 4"/>
          <p:cNvSpPr/>
          <p:nvPr/>
        </p:nvSpPr>
        <p:spPr>
          <a:xfrm>
            <a:off x="761107" y="3156228"/>
            <a:ext cx="441841" cy="44184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9" name="Text 5"/>
          <p:cNvSpPr/>
          <p:nvPr/>
        </p:nvSpPr>
        <p:spPr>
          <a:xfrm>
            <a:off x="917198" y="3229808"/>
            <a:ext cx="129659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300" dirty="0"/>
          </a:p>
        </p:txBody>
      </p:sp>
      <p:sp>
        <p:nvSpPr>
          <p:cNvPr id="10" name="Text 6"/>
          <p:cNvSpPr/>
          <p:nvPr/>
        </p:nvSpPr>
        <p:spPr>
          <a:xfrm>
            <a:off x="2062282" y="3131701"/>
            <a:ext cx="3842980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Configuración de los Protocolos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2062282" y="3556278"/>
            <a:ext cx="639425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Definir los parámetros del protocolo de ruteo, como el área de ruteo, la métrica de costo y la autenticación.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1180088" y="5007888"/>
            <a:ext cx="687467" cy="22860"/>
          </a:xfrm>
          <a:prstGeom prst="roundRect">
            <a:avLst>
              <a:gd name="adj" fmla="val 360875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13" name="Shape 9"/>
          <p:cNvSpPr/>
          <p:nvPr/>
        </p:nvSpPr>
        <p:spPr>
          <a:xfrm>
            <a:off x="761107" y="4798457"/>
            <a:ext cx="441841" cy="44184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14" name="Text 10"/>
          <p:cNvSpPr/>
          <p:nvPr/>
        </p:nvSpPr>
        <p:spPr>
          <a:xfrm>
            <a:off x="893862" y="4872038"/>
            <a:ext cx="17621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300" dirty="0"/>
          </a:p>
        </p:txBody>
      </p:sp>
      <p:sp>
        <p:nvSpPr>
          <p:cNvPr id="15" name="Text 11"/>
          <p:cNvSpPr/>
          <p:nvPr/>
        </p:nvSpPr>
        <p:spPr>
          <a:xfrm>
            <a:off x="2062282" y="4773930"/>
            <a:ext cx="3422213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Intercambio de Información</a:t>
            </a:r>
            <a:endParaRPr lang="en-US" sz="1900" dirty="0"/>
          </a:p>
        </p:txBody>
      </p:sp>
      <p:sp>
        <p:nvSpPr>
          <p:cNvPr id="16" name="Text 12"/>
          <p:cNvSpPr/>
          <p:nvPr/>
        </p:nvSpPr>
        <p:spPr>
          <a:xfrm>
            <a:off x="2062282" y="5198507"/>
            <a:ext cx="639425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routers intercambian información de rutas entre sí para construir la tabla de ruteo completa.</a:t>
            </a:r>
            <a:endParaRPr lang="en-US" sz="1500" dirty="0"/>
          </a:p>
        </p:txBody>
      </p:sp>
      <p:sp>
        <p:nvSpPr>
          <p:cNvPr id="17" name="Shape 13"/>
          <p:cNvSpPr/>
          <p:nvPr/>
        </p:nvSpPr>
        <p:spPr>
          <a:xfrm>
            <a:off x="1180088" y="6650117"/>
            <a:ext cx="687467" cy="22860"/>
          </a:xfrm>
          <a:prstGeom prst="roundRect">
            <a:avLst>
              <a:gd name="adj" fmla="val 360875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US"/>
          </a:p>
        </p:txBody>
      </p:sp>
      <p:sp>
        <p:nvSpPr>
          <p:cNvPr id="18" name="Shape 14"/>
          <p:cNvSpPr/>
          <p:nvPr/>
        </p:nvSpPr>
        <p:spPr>
          <a:xfrm>
            <a:off x="761107" y="6440686"/>
            <a:ext cx="441841" cy="441841"/>
          </a:xfrm>
          <a:prstGeom prst="roundRect">
            <a:avLst>
              <a:gd name="adj" fmla="val 186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19" name="Text 15"/>
          <p:cNvSpPr/>
          <p:nvPr/>
        </p:nvSpPr>
        <p:spPr>
          <a:xfrm>
            <a:off x="899458" y="6514267"/>
            <a:ext cx="165021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300" dirty="0"/>
          </a:p>
        </p:txBody>
      </p:sp>
      <p:sp>
        <p:nvSpPr>
          <p:cNvPr id="20" name="Text 16"/>
          <p:cNvSpPr/>
          <p:nvPr/>
        </p:nvSpPr>
        <p:spPr>
          <a:xfrm>
            <a:off x="2062282" y="6416159"/>
            <a:ext cx="2455188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Ruteo Dinámico</a:t>
            </a:r>
            <a:endParaRPr lang="en-US" sz="1900" dirty="0"/>
          </a:p>
        </p:txBody>
      </p:sp>
      <p:sp>
        <p:nvSpPr>
          <p:cNvPr id="21" name="Text 17"/>
          <p:cNvSpPr/>
          <p:nvPr/>
        </p:nvSpPr>
        <p:spPr>
          <a:xfrm>
            <a:off x="2062282" y="6840736"/>
            <a:ext cx="6394252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 routers utilizan la información de rutas aprendida para reenviar el tráfico de red de forma dinámica.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4948" y="862965"/>
            <a:ext cx="7342346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Desafíos y Consideraciones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54948" y="1878449"/>
            <a:ext cx="7606903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ruteo dinámico presenta algunos desafíos y consideraciones al implementarlo en una red.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54948" y="2828449"/>
            <a:ext cx="3693676" cy="2686526"/>
          </a:xfrm>
          <a:prstGeom prst="roundRect">
            <a:avLst>
              <a:gd name="adj" fmla="val 343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6" name="Text 3"/>
          <p:cNvSpPr/>
          <p:nvPr/>
        </p:nvSpPr>
        <p:spPr>
          <a:xfrm>
            <a:off x="6482120" y="3055620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Convergencia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482120" y="3530441"/>
            <a:ext cx="3239333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tiempo que tarda el ruteo dinámico en converger a una configuración estable después de un cambio en la red.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8176" y="2828449"/>
            <a:ext cx="3693676" cy="2686526"/>
          </a:xfrm>
          <a:prstGeom prst="roundRect">
            <a:avLst>
              <a:gd name="adj" fmla="val 3433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9" name="Text 6"/>
          <p:cNvSpPr/>
          <p:nvPr/>
        </p:nvSpPr>
        <p:spPr>
          <a:xfrm>
            <a:off x="10395347" y="3055620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Seguridad</a:t>
            </a:r>
            <a:endParaRPr lang="en-US" sz="2150" dirty="0"/>
          </a:p>
        </p:txBody>
      </p:sp>
      <p:sp>
        <p:nvSpPr>
          <p:cNvPr id="10" name="Text 7"/>
          <p:cNvSpPr/>
          <p:nvPr/>
        </p:nvSpPr>
        <p:spPr>
          <a:xfrm>
            <a:off x="10395347" y="3530441"/>
            <a:ext cx="3239333" cy="1405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Proteger el protocolo de ruteo dinámico contra ataques de falsificación y otros ataques maliciosos.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4948" y="5734526"/>
            <a:ext cx="7606903" cy="1632109"/>
          </a:xfrm>
          <a:prstGeom prst="roundRect">
            <a:avLst>
              <a:gd name="adj" fmla="val 5652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US"/>
          </a:p>
        </p:txBody>
      </p:sp>
      <p:sp>
        <p:nvSpPr>
          <p:cNvPr id="12" name="Text 9"/>
          <p:cNvSpPr/>
          <p:nvPr/>
        </p:nvSpPr>
        <p:spPr>
          <a:xfrm>
            <a:off x="6482120" y="5961698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Complejidad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6482120" y="6436519"/>
            <a:ext cx="7152561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configuración y el mantenimiento del ruteo dinámico pueden ser complejos, especialmente en redes grandes.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3770" y="644009"/>
            <a:ext cx="7482364" cy="565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33770" y="1481495"/>
            <a:ext cx="7876461" cy="579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33770" y="2898338"/>
            <a:ext cx="2263735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3770" y="3289816"/>
            <a:ext cx="7876461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9" name="Text 4"/>
          <p:cNvSpPr/>
          <p:nvPr/>
        </p:nvSpPr>
        <p:spPr>
          <a:xfrm>
            <a:off x="633770" y="4756547"/>
            <a:ext cx="2263735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633770" y="5148024"/>
            <a:ext cx="7876461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12" name="Text 6"/>
          <p:cNvSpPr/>
          <p:nvPr/>
        </p:nvSpPr>
        <p:spPr>
          <a:xfrm>
            <a:off x="633770" y="6614755"/>
            <a:ext cx="2263735" cy="282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33770" y="7006233"/>
            <a:ext cx="7876461" cy="579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pic>
        <p:nvPicPr>
          <p:cNvPr id="15" name="Picture 14" descr="A cat with a thumb up&#10;&#10;Description automatically generated">
            <a:extLst>
              <a:ext uri="{FF2B5EF4-FFF2-40B4-BE49-F238E27FC236}">
                <a16:creationId xmlns:a16="http://schemas.microsoft.com/office/drawing/2014/main" id="{3196EF0C-A15C-FF20-652D-76DA0ABE8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8735"/>
            <a:ext cx="14630400" cy="66108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4A9E941-2A13-CD75-0D25-762FD32AF7AA}"/>
              </a:ext>
            </a:extLst>
          </p:cNvPr>
          <p:cNvSpPr txBox="1"/>
          <p:nvPr/>
        </p:nvSpPr>
        <p:spPr>
          <a:xfrm>
            <a:off x="432487" y="501272"/>
            <a:ext cx="13728356" cy="733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360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Garcias</a:t>
            </a: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360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preguntas</a:t>
            </a: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Alejandro Carrasco Maldonado</a:t>
            </a:r>
            <a:endParaRPr lang="en-US"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552</Words>
  <Application>Microsoft Office PowerPoint</Application>
  <PresentationFormat>Custom</PresentationFormat>
  <Paragraphs>65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Merriweather Bold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Jorge Parra Hidalgo</cp:lastModifiedBy>
  <cp:revision>2</cp:revision>
  <dcterms:created xsi:type="dcterms:W3CDTF">2024-10-14T20:39:00Z</dcterms:created>
  <dcterms:modified xsi:type="dcterms:W3CDTF">2024-10-14T21:56:19Z</dcterms:modified>
</cp:coreProperties>
</file>